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42" r:id="rId5"/>
    <p:sldId id="351" r:id="rId6"/>
    <p:sldId id="352" r:id="rId7"/>
    <p:sldId id="354" r:id="rId8"/>
    <p:sldId id="348" r:id="rId9"/>
    <p:sldId id="356" r:id="rId10"/>
    <p:sldId id="355" r:id="rId11"/>
    <p:sldId id="358" r:id="rId12"/>
    <p:sldId id="357" r:id="rId13"/>
    <p:sldId id="359" r:id="rId14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82" d="100"/>
          <a:sy n="82" d="100"/>
        </p:scale>
        <p:origin x="720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26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9EC5A61-30A7-460E-9406-BB9BC625E659}" type="datetime1">
              <a:rPr lang="ru-RU" smtClean="0"/>
              <a:t>27.11.2023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3FF618-F07E-477B-AA5D-612E7A56D4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EE8585E-0174-4F4A-B6A7-0B4D19DDD09B}" type="datetime1">
              <a:rPr lang="ru-RU" noProof="0" smtClean="0"/>
              <a:t>27.11.2023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F75CB5-5666-5049-9AE0-38EFD385C21E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1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731505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2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390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F75CB5-5666-5049-9AE0-38EFD385C21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F75CB5-5666-5049-9AE0-38EFD385C21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3891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5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820839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7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94374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Объект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Объект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Щелкните, чтобы изменить подзаголовок</a:t>
            </a:r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стиль основного текста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Объект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Объект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/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1" name="Текст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8" name="Текст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  <a:p>
            <a:pPr rtl="0"/>
            <a:endParaRPr lang="ru-RU" noProof="0" dirty="0">
              <a:solidFill>
                <a:schemeClr val="bg1"/>
              </a:solidFill>
            </a:endParaRPr>
          </a:p>
          <a:p>
            <a:pPr rtl="0"/>
            <a:endParaRPr lang="ru-RU" noProof="0" dirty="0">
              <a:solidFill>
                <a:schemeClr val="bg1"/>
              </a:solidFill>
            </a:endParaRPr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Нижний колонтитул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9" name="Номер слайда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Графический объект 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5" name="Текст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Текст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4" name="Графический объект 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Графический объект 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6" name="Графический объект 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8" name="Текст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sz="2000" spc="300"/>
            </a:lvl1pPr>
          </a:lstStyle>
          <a:p>
            <a:pPr lvl="0" rtl="0"/>
            <a:r>
              <a:rPr lang="ru-RU" noProof="0"/>
              <a:t>Щелкните, чтобы отредактировать текст</a:t>
            </a:r>
          </a:p>
        </p:txBody>
      </p:sp>
      <p:sp>
        <p:nvSpPr>
          <p:cNvPr id="40" name="Текст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sz="2000" spc="300"/>
            </a:lvl1pPr>
          </a:lstStyle>
          <a:p>
            <a:pPr lvl="0" rtl="0"/>
            <a:r>
              <a:rPr lang="ru-RU" noProof="0"/>
              <a:t>Щелкните, чтобы отредактировать текст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</p:txBody>
      </p:sp>
      <p:sp>
        <p:nvSpPr>
          <p:cNvPr id="19" name="Объект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</p:txBody>
      </p:sp>
      <p:sp>
        <p:nvSpPr>
          <p:cNvPr id="41" name="Графический объект 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42" name="Графический объект 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44" name="Графический объект 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8" name="Графический объект 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Графический объект 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3" name="Графический объект 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9" name="Графический объект 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Название и контент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8" name="Объект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ru-RU" b="0" i="0" noProof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Щелкните, чтобы вставить сюда изображение или графический объект</a:t>
            </a:r>
            <a:endParaRPr lang="ru-RU" b="0" i="0" noProof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Графический объект 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3" name="Графический объект 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9" name="Графический объект 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6" name="Объект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3" name="Объект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4" name="Текст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</p:txBody>
      </p:sp>
      <p:sp>
        <p:nvSpPr>
          <p:cNvPr id="24" name="Графический объект 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Графический объект 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1" name="Объект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7" name="Графический объект 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9" name="Графический объект 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4" name="Нижний колонтитул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20" name="Номер слайда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Графический объект 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Объект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Объект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Овал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/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6" name="Нижний колонтитул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7" name="Номер слайда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8" name="Графический объект 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07489"/>
            <a:ext cx="12191998" cy="3033881"/>
          </a:xfrm>
        </p:spPr>
        <p:txBody>
          <a:bodyPr rtlCol="0"/>
          <a:lstStyle/>
          <a:p>
            <a:pPr rtl="0"/>
            <a:r>
              <a:rPr lang="en-US" dirty="0"/>
              <a:t>Solving a problem with Hill climbing algorithm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Presenter: Iliasov Usonbek</a:t>
            </a:r>
          </a:p>
          <a:p>
            <a:pPr rtl="0"/>
            <a:r>
              <a:rPr lang="en-US" dirty="0"/>
              <a:t>Supervisor: </a:t>
            </a:r>
            <a:r>
              <a:rPr lang="en-US" dirty="0" err="1"/>
              <a:t>Bencsik</a:t>
            </a:r>
            <a:r>
              <a:rPr lang="en-US" dirty="0"/>
              <a:t> Gergely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47DE6B-E336-787C-EEB5-71DFB4828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</a:t>
            </a:r>
            <a:br>
              <a:rPr lang="en-US" dirty="0"/>
            </a:br>
            <a:r>
              <a:rPr lang="en-US" dirty="0"/>
              <a:t>your attention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72930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Introduction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4" y="2413477"/>
            <a:ext cx="6888665" cy="1467450"/>
          </a:xfrm>
        </p:spPr>
        <p:txBody>
          <a:bodyPr rtlCol="0"/>
          <a:lstStyle/>
          <a:p>
            <a:pPr rtl="0"/>
            <a:r>
              <a:rPr lang="en-US" sz="1400" b="0" i="0" dirty="0">
                <a:solidFill>
                  <a:srgbClr val="FFFFFF"/>
                </a:solidFill>
                <a:effectLst/>
                <a:latin typeface="Nunito" panose="020F0502020204030204" pitchFamily="2" charset="-52"/>
              </a:rPr>
              <a:t>Hill climbing, an uncomplicated optimization technique in Artificial Intelligence (AI), is employed to discover the most optimal solution for a specific problem. Belonging to the category of local search algorithms, it is commonly applied in optimization problems with the aim of determining the finest solution from a collection of potential solutions. Here we’ll talk about:</a:t>
            </a:r>
            <a:endParaRPr lang="ru-RU" sz="140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14641" y="4150144"/>
            <a:ext cx="6888665" cy="2530574"/>
          </a:xfrm>
        </p:spPr>
        <p:txBody>
          <a:bodyPr rtlCol="0"/>
          <a:lstStyle/>
          <a:p>
            <a:pPr algn="just" fontAlgn="base"/>
            <a:r>
              <a:rPr lang="en-US" b="1" i="0" dirty="0">
                <a:solidFill>
                  <a:srgbClr val="FFFFFF"/>
                </a:solidFill>
                <a:effectLst/>
                <a:latin typeface="Nunito" pitchFamily="2" charset="-52"/>
              </a:rPr>
              <a:t>Advantages of Hill Climbing algorithm:</a:t>
            </a:r>
          </a:p>
          <a:p>
            <a:pPr algn="just" fontAlgn="base"/>
            <a:r>
              <a:rPr lang="en-US" b="1" i="0" dirty="0">
                <a:solidFill>
                  <a:srgbClr val="FFFFFF"/>
                </a:solidFill>
                <a:effectLst/>
                <a:latin typeface="Nunito" pitchFamily="2" charset="-52"/>
              </a:rPr>
              <a:t>Disadvantages of Hill Climbing algorithm:</a:t>
            </a:r>
          </a:p>
          <a:p>
            <a:pPr algn="just" fontAlgn="base"/>
            <a:r>
              <a:rPr lang="en-US" b="1" dirty="0">
                <a:solidFill>
                  <a:srgbClr val="FFFFFF"/>
                </a:solidFill>
                <a:latin typeface="Nunito" pitchFamily="2" charset="-52"/>
              </a:rPr>
              <a:t>Heuristic Search</a:t>
            </a:r>
            <a:endParaRPr lang="en-US" b="1" i="0" dirty="0">
              <a:solidFill>
                <a:srgbClr val="FFFFFF"/>
              </a:solidFill>
              <a:effectLst/>
              <a:latin typeface="Nunito" pitchFamily="2" charset="-52"/>
            </a:endParaRPr>
          </a:p>
          <a:p>
            <a:pPr rtl="0"/>
            <a:r>
              <a:rPr lang="en-US" b="1" dirty="0">
                <a:latin typeface="Nunito" pitchFamily="2" charset="-52"/>
              </a:rPr>
              <a:t>Features of Hill Climbing</a:t>
            </a:r>
            <a:endParaRPr lang="ru-RU" b="1" dirty="0">
              <a:latin typeface="Nunito" pitchFamily="2" charset="-52"/>
            </a:endParaRPr>
          </a:p>
          <a:p>
            <a:pPr marL="0" indent="0" rtl="0">
              <a:buNone/>
            </a:pPr>
            <a:endParaRPr lang="ru-RU" b="1" dirty="0">
              <a:latin typeface="Nunito" pitchFamily="2" charset="-52"/>
            </a:endParaRP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1027906"/>
            <a:ext cx="10515601" cy="1325563"/>
          </a:xfrm>
        </p:spPr>
        <p:txBody>
          <a:bodyPr rtlCol="0"/>
          <a:lstStyle/>
          <a:p>
            <a:pPr algn="just" fontAlgn="base"/>
            <a:r>
              <a:rPr lang="en-US" b="1" i="0" dirty="0">
                <a:solidFill>
                  <a:srgbClr val="FFFFFF"/>
                </a:solidFill>
                <a:effectLst/>
                <a:latin typeface="Nunito" pitchFamily="2" charset="-52"/>
              </a:rPr>
              <a:t>Advantages of Hill Climbing algorithm: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2923317"/>
            <a:ext cx="2522391" cy="2590884"/>
          </a:xfrm>
        </p:spPr>
        <p:txBody>
          <a:bodyPr rtlCol="0"/>
          <a:lstStyle/>
          <a:p>
            <a:pPr rtl="0"/>
            <a:r>
              <a:rPr lang="en-US" dirty="0"/>
              <a:t>Hill Climbing is a straightforward and user-friendly algorithm that is both comprehensible and easy to put into practice.</a:t>
            </a:r>
            <a:endParaRPr lang="ru-RU" dirty="0"/>
          </a:p>
        </p:txBody>
      </p:sp>
      <p:sp>
        <p:nvSpPr>
          <p:cNvPr id="30" name="Текст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429000"/>
            <a:ext cx="2587137" cy="1721355"/>
          </a:xfrm>
        </p:spPr>
        <p:txBody>
          <a:bodyPr rtlCol="0"/>
          <a:lstStyle/>
          <a:p>
            <a:pPr rtl="0"/>
            <a:r>
              <a:rPr lang="en-US" dirty="0"/>
              <a:t>Its applications extend to a diverse range of optimization problems, encompassing those characterized by extensive search areas and intricate limitations.</a:t>
            </a:r>
            <a:endParaRPr lang="ru-RU" dirty="0"/>
          </a:p>
        </p:txBody>
      </p:sp>
      <p:sp>
        <p:nvSpPr>
          <p:cNvPr id="32" name="Текст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08511" y="2785512"/>
            <a:ext cx="2587137" cy="2728689"/>
          </a:xfrm>
        </p:spPr>
        <p:txBody>
          <a:bodyPr rtlCol="0"/>
          <a:lstStyle/>
          <a:p>
            <a:pPr rtl="0"/>
            <a:endParaRPr lang="ru-RU" dirty="0"/>
          </a:p>
          <a:p>
            <a:pPr rtl="0"/>
            <a:r>
              <a:rPr lang="en-US" dirty="0"/>
              <a:t>Hill Climbing demonstrates high efficiency in identifying local optima, rendering it a favorable option for expeditiously resolving issues.</a:t>
            </a:r>
            <a:endParaRPr lang="ru-RU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 build="p"/>
      <p:bldP spid="30" grpId="0" build="p"/>
      <p:bldP spid="3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406" y="1027906"/>
            <a:ext cx="11547766" cy="1325563"/>
          </a:xfrm>
        </p:spPr>
        <p:txBody>
          <a:bodyPr rtlCol="0"/>
          <a:lstStyle/>
          <a:p>
            <a:pPr algn="just" fontAlgn="base"/>
            <a:r>
              <a:rPr lang="en-US" b="1" i="0" dirty="0">
                <a:solidFill>
                  <a:srgbClr val="FFFFFF"/>
                </a:solidFill>
                <a:effectLst/>
                <a:latin typeface="Nunito" pitchFamily="2" charset="-52"/>
              </a:rPr>
              <a:t>Disadvantages of Hill Climbing algorithm: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2696548"/>
            <a:ext cx="2522391" cy="2385610"/>
          </a:xfrm>
        </p:spPr>
        <p:txBody>
          <a:bodyPr rtlCol="0"/>
          <a:lstStyle/>
          <a:p>
            <a:pPr rtl="0"/>
            <a:r>
              <a:rPr lang="en-US" dirty="0"/>
              <a:t>Hill Climbing can get stuck in local optima, meaning that it may not find the global optimum of the problem.</a:t>
            </a:r>
            <a:endParaRPr lang="ru-RU" dirty="0"/>
          </a:p>
        </p:txBody>
      </p:sp>
      <p:sp>
        <p:nvSpPr>
          <p:cNvPr id="30" name="Текст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2817846"/>
            <a:ext cx="2587137" cy="2261592"/>
          </a:xfrm>
        </p:spPr>
        <p:txBody>
          <a:bodyPr rtlCol="0"/>
          <a:lstStyle/>
          <a:p>
            <a:pPr rtl="0"/>
            <a:r>
              <a:rPr lang="en-US" dirty="0"/>
              <a:t>The algorithm is sensitive to the choice of initial solution, and a poor initial solution may result in a poor final solution.</a:t>
            </a:r>
            <a:endParaRPr lang="ru-RU" dirty="0"/>
          </a:p>
        </p:txBody>
      </p:sp>
      <p:sp>
        <p:nvSpPr>
          <p:cNvPr id="32" name="Текст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2817846"/>
            <a:ext cx="2587137" cy="2264311"/>
          </a:xfrm>
        </p:spPr>
        <p:txBody>
          <a:bodyPr rtlCol="0"/>
          <a:lstStyle/>
          <a:p>
            <a:pPr rtl="0"/>
            <a:r>
              <a:rPr lang="en-US" dirty="0"/>
              <a:t>Hill Climbing does not explore the search space very thoroughly, which can limit its ability to find better solutions.</a:t>
            </a:r>
            <a:endParaRPr lang="ru-RU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2765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 build="p"/>
      <p:bldP spid="30" grpId="0" build="p"/>
      <p:bldP spid="3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1690688"/>
            <a:ext cx="10515601" cy="1325563"/>
          </a:xfrm>
        </p:spPr>
        <p:txBody>
          <a:bodyPr rtlCol="0"/>
          <a:lstStyle/>
          <a:p>
            <a:pPr rtl="0"/>
            <a:r>
              <a:rPr lang="en-US" dirty="0"/>
              <a:t>Heuristic search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77895" y="3052958"/>
            <a:ext cx="11634771" cy="2039138"/>
          </a:xfrm>
        </p:spPr>
        <p:txBody>
          <a:bodyPr rtlCol="0"/>
          <a:lstStyle/>
          <a:p>
            <a:pPr rtl="0"/>
            <a:r>
              <a:rPr lang="en-US" dirty="0"/>
              <a:t>Hill Climbing is a heuristic search used for mathematical optimization problems in the field of Artificial Intelligence. </a:t>
            </a:r>
          </a:p>
          <a:p>
            <a:pPr rtl="0"/>
            <a:r>
              <a:rPr lang="en-US" dirty="0"/>
              <a:t>Given a large set of inputs and a good heuristic function, it tries to find a sufficiently good solution to the problem. This solution may not be the global optimal maximum. </a:t>
            </a:r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2016B3-63A3-60F8-3EAA-C40D56A81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897" y="1337992"/>
            <a:ext cx="7325747" cy="18671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2A93B47-34DB-2299-DD96-B73814099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111" y="3652847"/>
            <a:ext cx="11101778" cy="244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889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Features of Hill Climbing Algorithm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88717" y="1690688"/>
            <a:ext cx="5140279" cy="4467516"/>
          </a:xfrm>
        </p:spPr>
        <p:txBody>
          <a:bodyPr rtlCol="0" anchor="ctr" anchorCtr="0"/>
          <a:lstStyle/>
          <a:p>
            <a:pPr rtl="0"/>
            <a:r>
              <a:rPr lang="en-US" sz="2000" b="1" dirty="0"/>
              <a:t>Generate and Test variant: </a:t>
            </a:r>
            <a:r>
              <a:rPr lang="en-US" sz="2000" dirty="0"/>
              <a:t>Hill Climbing is the variant of Generate and Test method. The Generate and Test method produce feedback which helps to decide which direction to move in the search space.</a:t>
            </a:r>
          </a:p>
          <a:p>
            <a:pPr rtl="0"/>
            <a:r>
              <a:rPr lang="en-US" sz="2000" b="1" dirty="0"/>
              <a:t>Greedy approach: </a:t>
            </a:r>
            <a:r>
              <a:rPr lang="en-US" sz="2000" dirty="0"/>
              <a:t>Hill-climbing algorithm search moves in the direction which optimizes the cost.</a:t>
            </a:r>
          </a:p>
          <a:p>
            <a:pPr rtl="0"/>
            <a:r>
              <a:rPr lang="en-US" sz="2000" b="1" dirty="0"/>
              <a:t>No backtracking: </a:t>
            </a:r>
            <a:r>
              <a:rPr lang="en-US" sz="2000" dirty="0"/>
              <a:t>It does not backtrack the search space, as it does not remember the previous states.</a:t>
            </a:r>
            <a:endParaRPr lang="ru-RU" sz="2000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7</a:t>
            </a:fld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D6E28E2-9CA5-E47E-B134-A7E05CCA7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826" y="1875453"/>
            <a:ext cx="6125345" cy="381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13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1091EE-F0B0-6B29-846B-E9B961EA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4391D2-3CB0-3A79-AF8F-E9591CC61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ru-RU" noProof="0" smtClean="0"/>
              <a:pPr rtl="0"/>
              <a:t>8</a:t>
            </a:fld>
            <a:endParaRPr lang="ru-RU" noProof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B2E5ABA-D348-D0DC-952F-D2EB9E805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24" y="1384751"/>
            <a:ext cx="5649113" cy="235300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CF2CE74-B2BB-52A8-7737-C1733C4EE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24" y="4146742"/>
            <a:ext cx="7030431" cy="18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34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76FE4D-E234-A58A-E90D-11DE0081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noProof="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00807A7-E2DA-A56A-6E6E-8AF70D7E6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ru-RU" noProof="0" smtClean="0"/>
              <a:pPr rtl="0"/>
              <a:t>9</a:t>
            </a:fld>
            <a:endParaRPr lang="ru-RU" noProof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AAD4C9E-8634-0F84-3EDA-721294D29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71" y="570165"/>
            <a:ext cx="9631119" cy="1933845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CAA01C3-6416-7D6E-4A25-E1F75825E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371" y="3239781"/>
            <a:ext cx="9631119" cy="252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59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11_TF11936837_Win32" id="{BCFA44BD-882A-4291-8FC2-6D1C9E1B9B67}" vid="{F29E318F-092D-4E54-A613-2584CFFE73BE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для результатов научных исследований</Template>
  <TotalTime>1573</TotalTime>
  <Words>384</Words>
  <Application>Microsoft Office PowerPoint</Application>
  <PresentationFormat>Широкоэкранный</PresentationFormat>
  <Paragraphs>39</Paragraphs>
  <Slides>10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Arial Nova</vt:lpstr>
      <vt:lpstr>Biome</vt:lpstr>
      <vt:lpstr>Calibri</vt:lpstr>
      <vt:lpstr>Calibri Light</vt:lpstr>
      <vt:lpstr>Nunito</vt:lpstr>
      <vt:lpstr>Segoe UI</vt:lpstr>
      <vt:lpstr>Тема Office</vt:lpstr>
      <vt:lpstr>Solving a problem with Hill climbing algorithm</vt:lpstr>
      <vt:lpstr>Introduction</vt:lpstr>
      <vt:lpstr>Advantages of Hill Climbing algorithm:</vt:lpstr>
      <vt:lpstr>Disadvantages of Hill Climbing algorithm:</vt:lpstr>
      <vt:lpstr>Heuristic search</vt:lpstr>
      <vt:lpstr>Презентация PowerPoint</vt:lpstr>
      <vt:lpstr>Features of Hill Climbing Algorithm</vt:lpstr>
      <vt:lpstr>Презентация PowerPoint</vt:lpstr>
      <vt:lpstr>Презентация PowerPoint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Solving a problem with Hill climbing algorithm</dc:title>
  <dc:creator>Iliasov Usonbek</dc:creator>
  <cp:lastModifiedBy>Iliasov Usonbek</cp:lastModifiedBy>
  <cp:revision>6</cp:revision>
  <dcterms:created xsi:type="dcterms:W3CDTF">2023-10-17T13:58:08Z</dcterms:created>
  <dcterms:modified xsi:type="dcterms:W3CDTF">2023-11-28T13:20:34Z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